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5" r:id="rId6"/>
    <p:sldId id="264" r:id="rId7"/>
    <p:sldId id="261" r:id="rId8"/>
    <p:sldId id="267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4" autoAdjust="0"/>
  </p:normalViewPr>
  <p:slideViewPr>
    <p:cSldViewPr>
      <p:cViewPr>
        <p:scale>
          <a:sx n="80" d="100"/>
          <a:sy n="80" d="100"/>
        </p:scale>
        <p:origin x="111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7952-6DDC-4A40-AD77-01A90ED7645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E108-81A8-40F2-89B8-82EF844D7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8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108-81A8-40F2-89B8-82EF844D77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70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108-81A8-40F2-89B8-82EF844D777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70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108-81A8-40F2-89B8-82EF844D777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58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108-81A8-40F2-89B8-82EF844D777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65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108-81A8-40F2-89B8-82EF844D777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8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1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51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3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2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0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23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8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2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4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52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4C65-AD05-4786-92F3-60597FF98CE0}" type="datetimeFigureOut">
              <a:rPr lang="it-IT" smtClean="0"/>
              <a:t>01/10/2021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5C52-595B-4F39-9993-FC90E4D37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5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e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THROMBI ANALYSIS: FURTHER IN STROKE PATHOPHYSIOLOGY, HAEMODYNAMICS AND POSSIBLE THERAPEUTIC PERSPECTIVE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" y="4271119"/>
            <a:ext cx="9143142" cy="2373288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Liaci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Amati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Marzullo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Addabbo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Chiapparino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Pascazio</a:t>
            </a:r>
            <a:r>
              <a:rPr lang="it-IT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it-IT" sz="2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 Unit,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Policlinico Hospital, Bari,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Policlinico Hospital, Bari,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Science, Policlinico Hospital, Bari, </a:t>
            </a:r>
            <a:r>
              <a:rPr lang="it-IT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Neurology, “F.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Hospital, Altamura (BA), Italy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ma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C89A5F-24F2-4125-8C0E-3463B2641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59"/>
    </mc:Choice>
    <mc:Fallback>
      <p:transition spd="slow" advTm="12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aim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reported the questionable utility of bridging therapy versus mechanical thrombectomy (MT) in acute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stroke (AIS) with large vessel occlusion (LVO).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focuses on the composition of extracted thrombi and the resulting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haemodynamic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repercussions on the cerebral circulation.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2" descr="Thrombolysis Images, Stock Photos &amp; Vectors | Shutterstock">
            <a:extLst>
              <a:ext uri="{FF2B5EF4-FFF2-40B4-BE49-F238E27FC236}">
                <a16:creationId xmlns:a16="http://schemas.microsoft.com/office/drawing/2014/main" id="{AA0F8AEB-70F9-4BFE-94A8-8F2380414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1403648" y="4653136"/>
            <a:ext cx="2520280" cy="18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volution in acute ischaemic stroke care: a practical guide to mechanical  thrombectomy | Practical Neurology">
            <a:extLst>
              <a:ext uri="{FF2B5EF4-FFF2-40B4-BE49-F238E27FC236}">
                <a16:creationId xmlns:a16="http://schemas.microsoft.com/office/drawing/2014/main" id="{E28D33AA-381D-49DF-9CA5-F04AA2C9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1446"/>
            <a:ext cx="3255472" cy="18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493AAB-D5A9-4A22-9231-A97003ACE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32"/>
    </mc:Choice>
    <mc:Fallback>
      <p:transition spd="slow" advTm="30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Thirty-seven LVO AIS patients (pts.), who were given either bridging therapy or MT, were studied.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/>
          <a:stretch/>
        </p:blipFill>
        <p:spPr bwMode="auto">
          <a:xfrm>
            <a:off x="5746587" y="3140968"/>
            <a:ext cx="3096344" cy="29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14539" y="6214010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CTA showing right MCA occlusion (red arrow)</a:t>
            </a:r>
            <a:endParaRPr lang="it-IT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091A3C-8657-46A7-9EA8-F86AF1E60B6C}"/>
              </a:ext>
            </a:extLst>
          </p:cNvPr>
          <p:cNvSpPr txBox="1"/>
          <p:nvPr/>
        </p:nvSpPr>
        <p:spPr>
          <a:xfrm>
            <a:off x="450745" y="3964972"/>
            <a:ext cx="4991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Twenty-three pts. underwent combined treatment and fourteen  isolated treatment (MT). Recanalization was achieved in all but two pts., with a good outcome in twenty-nine pts.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6B78D3D-7914-47E0-8165-8D85C4102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86"/>
    </mc:Choice>
    <mc:Fallback>
      <p:transition spd="slow" advTm="32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46507"/>
            <a:ext cx="4762872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length of thrombi was difficult to assess as they rupture during the procedure; the morpho-histological analysis highlighted the presence of fibrin, red blood cells (RBC), platelets, leukocytes.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6" descr="Aspiration Thrombectomy Using the Penumbra Catheter - Journal of Vascular  and Interventional Radiology">
            <a:extLst>
              <a:ext uri="{FF2B5EF4-FFF2-40B4-BE49-F238E27FC236}">
                <a16:creationId xmlns:a16="http://schemas.microsoft.com/office/drawing/2014/main" id="{33D49443-AE81-4D45-9542-0A287417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3060555" cy="21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6C5E88-2AAF-4483-B5E9-4B0324FA2F7B}"/>
              </a:ext>
            </a:extLst>
          </p:cNvPr>
          <p:cNvSpPr txBox="1"/>
          <p:nvPr/>
        </p:nvSpPr>
        <p:spPr>
          <a:xfrm>
            <a:off x="539552" y="190202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0502396-F9C5-4988-9B34-882F08C90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69"/>
    </mc:Choice>
    <mc:Fallback>
      <p:transition spd="slow" advTm="17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8"/>
            <a:ext cx="5626968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almost similar amount of retrieved white and red thrombi (with a slight prevalence for red thrombi) was observed, with a nearly overlapping distribution in both procedures.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Thrombus Composition and Efficacy of Thrombolysis and Thrombectomy in Acute  Ischemic Stroke | Stro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2317"/>
            <a:ext cx="27217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abio\Desktop\Lavori\trombo1-fatt8-20x.jpg">
            <a:extLst>
              <a:ext uri="{FF2B5EF4-FFF2-40B4-BE49-F238E27FC236}">
                <a16:creationId xmlns:a16="http://schemas.microsoft.com/office/drawing/2014/main" id="{06441A5F-87F6-413F-92CB-D62E365A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65" y="1366603"/>
            <a:ext cx="2596073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5F9BFD-A33F-40C2-A16C-AF2EAE79C7CC}"/>
              </a:ext>
            </a:extLst>
          </p:cNvPr>
          <p:cNvSpPr txBox="1"/>
          <p:nvPr/>
        </p:nvSpPr>
        <p:spPr>
          <a:xfrm>
            <a:off x="6346555" y="3458915"/>
            <a:ext cx="292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Histological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image of a </a:t>
            </a:r>
            <a:r>
              <a:rPr 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red clot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 descr="C:\Users\Fabio\Desktop\Lavori\trombo4-fatt8-40x.jpg">
            <a:extLst>
              <a:ext uri="{FF2B5EF4-FFF2-40B4-BE49-F238E27FC236}">
                <a16:creationId xmlns:a16="http://schemas.microsoft.com/office/drawing/2014/main" id="{37FF7388-F248-4DEC-9422-313D6B86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45" y="4334687"/>
            <a:ext cx="2556655" cy="17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9C3A49-2707-4619-A674-084665D885C8}"/>
              </a:ext>
            </a:extLst>
          </p:cNvPr>
          <p:cNvSpPr txBox="1"/>
          <p:nvPr/>
        </p:nvSpPr>
        <p:spPr>
          <a:xfrm>
            <a:off x="6734268" y="6344537"/>
            <a:ext cx="230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Histological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image of a </a:t>
            </a:r>
            <a:r>
              <a:rPr 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red clot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rich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in </a:t>
            </a:r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factor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VIII (</a:t>
            </a:r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brown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areas</a:t>
            </a:r>
            <a:r>
              <a:rPr lang="it-IT" sz="1200" dirty="0">
                <a:solidFill>
                  <a:schemeClr val="bg1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97E09C-F432-4A82-A669-8597E2E98C00}"/>
              </a:ext>
            </a:extLst>
          </p:cNvPr>
          <p:cNvSpPr txBox="1"/>
          <p:nvPr/>
        </p:nvSpPr>
        <p:spPr>
          <a:xfrm>
            <a:off x="185565" y="5482763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vWF</a:t>
            </a:r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expression was higher in pts. treated with combined treatment, in line with fibrin load. The lower thrombus porosity seemed to promote collateral circulation</a:t>
            </a:r>
            <a:r>
              <a:rPr lang="en-GB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3449CC-9D07-4518-8124-70CD9D89E1A4}"/>
              </a:ext>
            </a:extLst>
          </p:cNvPr>
          <p:cNvSpPr txBox="1"/>
          <p:nvPr/>
        </p:nvSpPr>
        <p:spPr>
          <a:xfrm>
            <a:off x="3635896" y="3933055"/>
            <a:ext cx="1520136" cy="2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White and red </a:t>
            </a:r>
            <a:r>
              <a:rPr lang="it-IT" sz="1100" dirty="0" err="1">
                <a:solidFill>
                  <a:schemeClr val="bg1"/>
                </a:solidFill>
              </a:rPr>
              <a:t>thrombi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6E188B0-BAB3-4FE4-B1A3-3EF00FA8C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1"/>
    </mc:Choice>
    <mc:Fallback>
      <p:transition spd="slow" advTm="3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09244"/>
            <a:ext cx="6779096" cy="4237476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endParaRPr lang="en-US" sz="1800" dirty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procedures led to a </a:t>
            </a:r>
            <a:r>
              <a:rPr lang="en-US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outcome: P&lt;0.001;</a:t>
            </a:r>
          </a:p>
          <a:p>
            <a:pPr algn="just">
              <a:buFontTx/>
              <a:buChar char="-"/>
            </a:pPr>
            <a:endParaRPr lang="en-US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association between fibrin load, RBC load, hyperemia and type of treatment (either isolated or combined) was found: P&gt;0.05 (MWT);</a:t>
            </a:r>
          </a:p>
          <a:p>
            <a:pPr algn="just">
              <a:buFontTx/>
              <a:buChar char="-"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 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association trend between fibrin and atherosclerotic load:</a:t>
            </a:r>
          </a:p>
          <a:p>
            <a:pPr marL="0" indent="0" algn="just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P=0.1 was observed;</a:t>
            </a:r>
          </a:p>
          <a:p>
            <a:pPr algn="just">
              <a:buFontTx/>
              <a:buChar char="-"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correlation between collateralization and MT: P=0.037 (χ</a:t>
            </a:r>
            <a:r>
              <a:rPr lang="en-US" sz="19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 was also detected;</a:t>
            </a:r>
          </a:p>
          <a:p>
            <a:pPr algn="just">
              <a:buFontTx/>
              <a:buChar char="-"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total agreement between angiography and ultrasound was evident.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Fibrina">
            <a:extLst>
              <a:ext uri="{FF2B5EF4-FFF2-40B4-BE49-F238E27FC236}">
                <a16:creationId xmlns:a16="http://schemas.microsoft.com/office/drawing/2014/main" id="{F8177304-A88E-4A99-8D76-68F81222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93910"/>
            <a:ext cx="1467419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uova immunoterapia prende di mira le proteine ​​della coagulazione del  sangue - MediMagazine">
            <a:extLst>
              <a:ext uri="{FF2B5EF4-FFF2-40B4-BE49-F238E27FC236}">
                <a16:creationId xmlns:a16="http://schemas.microsoft.com/office/drawing/2014/main" id="{8BAE84C4-0DC0-405C-A88D-559D920F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46741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DF1143-78F0-4DCF-BBB1-E029300A8A4E}"/>
              </a:ext>
            </a:extLst>
          </p:cNvPr>
          <p:cNvSpPr txBox="1"/>
          <p:nvPr/>
        </p:nvSpPr>
        <p:spPr>
          <a:xfrm>
            <a:off x="863588" y="162457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1E71C1A-9A55-4F8A-8D27-BEE4B7459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65"/>
    </mc:Choice>
    <mc:Fallback>
      <p:transition spd="slow" advTm="4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reveals the poor fibrinolytic efficacy of r-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against the thrombotic mechanism activation.</a:t>
            </a: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proven superiority of MT, our investigation suggests that further research efforts should be made on thrombi composition and development, as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neurosonology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have shown, these latter to be linked to the progression of the atherosclerotic load and to the triggering of the inflammatory and thrombotic cascade.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Sources of TF that contribute to thrombosis after rupture of an... |  Download Scientific Diagram">
            <a:extLst>
              <a:ext uri="{FF2B5EF4-FFF2-40B4-BE49-F238E27FC236}">
                <a16:creationId xmlns:a16="http://schemas.microsoft.com/office/drawing/2014/main" id="{8D7768FC-50AC-435B-809A-EE7E7B95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0" y="2636912"/>
            <a:ext cx="3480136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5B8B8D3-40B0-4E3F-938B-02137CA03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24"/>
    </mc:Choice>
    <mc:Fallback>
      <p:transition spd="slow" advTm="49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BF16BEF-FF7B-4208-BC71-F4A193B6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83" y="961443"/>
            <a:ext cx="519492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6DC04D-DE6A-4D95-BB13-C141B14D9078}"/>
              </a:ext>
            </a:extLst>
          </p:cNvPr>
          <p:cNvSpPr txBox="1"/>
          <p:nvPr/>
        </p:nvSpPr>
        <p:spPr>
          <a:xfrm>
            <a:off x="363810" y="215488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Additional trials are useful in order to identify agents really capable of lysing thrombi, more effective </a:t>
            </a:r>
            <a:r>
              <a:rPr lang="en-US" sz="180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thromboliytics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enzymes and novel ultrasounds.</a:t>
            </a:r>
            <a:endParaRPr lang="it-IT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BDB7EC-9611-410D-980B-FA3F45E8DA2F}"/>
              </a:ext>
            </a:extLst>
          </p:cNvPr>
          <p:cNvSpPr txBox="1"/>
          <p:nvPr/>
        </p:nvSpPr>
        <p:spPr>
          <a:xfrm>
            <a:off x="295772" y="3792575"/>
            <a:ext cx="514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Desmoteplase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Tenecteplase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Urokinase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(the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DA00ED-5899-4F4F-ADF4-DF10D0C2992C}"/>
              </a:ext>
            </a:extLst>
          </p:cNvPr>
          <p:cNvSpPr txBox="1"/>
          <p:nvPr/>
        </p:nvSpPr>
        <p:spPr>
          <a:xfrm>
            <a:off x="394320" y="558924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lysing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C199E21-9354-4146-BEEF-51858AC9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29494"/>
            <a:ext cx="3363863" cy="25654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58639E5-9D85-4B21-B36E-06512B80820E}"/>
              </a:ext>
            </a:extLst>
          </p:cNvPr>
          <p:cNvSpPr/>
          <p:nvPr/>
        </p:nvSpPr>
        <p:spPr>
          <a:xfrm>
            <a:off x="0" y="-27384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6" descr="Immagine">
            <a:extLst>
              <a:ext uri="{FF2B5EF4-FFF2-40B4-BE49-F238E27FC236}">
                <a16:creationId xmlns:a16="http://schemas.microsoft.com/office/drawing/2014/main" id="{8A0B747E-39F1-4450-AF79-FC127EA7F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4E31219-BA53-4144-B8B4-7D1BDF9E0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s://www.sanita.puglia.it/documents/36106/250803/Universita+degli+studi+di+Bari-+Master+I+livello+%28Stemma_Universita_di_Bari.jpg%29/d6ce0241-a1e0-4263-a1c4-9085c78d2181?t=1448328264280">
            <a:extLst>
              <a:ext uri="{FF2B5EF4-FFF2-40B4-BE49-F238E27FC236}">
                <a16:creationId xmlns:a16="http://schemas.microsoft.com/office/drawing/2014/main" id="{42244A60-F97A-4D73-A925-5498146A5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1A770EA-DBB5-42D6-82F3-8F4F6C17C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4"/>
    </mc:Choice>
    <mc:Fallback>
      <p:transition spd="slow" advTm="2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476042"/>
            <a:ext cx="4330824" cy="1200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trials suggest  </a:t>
            </a:r>
            <a:r>
              <a:rPr lang="en-US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sonothrombolysis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technically feasible and potentially effective treatment that has beneficial effects on recanalization.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59" y="0"/>
            <a:ext cx="914314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0886"/>
            <a:ext cx="2405235" cy="1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ma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6793"/>
          <a:stretch/>
        </p:blipFill>
        <p:spPr bwMode="auto">
          <a:xfrm>
            <a:off x="107504" y="24187"/>
            <a:ext cx="1512168" cy="1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anita.puglia.it/documents/36106/250803/Universita+degli+studi+di+Bari-+Master+I+livello+%28Stemma_Universita_di_Bari.jpg%29/d6ce0241-a1e0-4263-a1c4-9085c78d2181?t=14483282642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7717"/>
          <a:stretch/>
        </p:blipFill>
        <p:spPr bwMode="auto">
          <a:xfrm>
            <a:off x="7644593" y="24187"/>
            <a:ext cx="1391903" cy="12119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B19D55-6963-430F-8C5B-BA65E5D74C36}"/>
              </a:ext>
            </a:extLst>
          </p:cNvPr>
          <p:cNvSpPr txBox="1"/>
          <p:nvPr/>
        </p:nvSpPr>
        <p:spPr>
          <a:xfrm>
            <a:off x="1089616" y="4021298"/>
            <a:ext cx="31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AdvOT596495f2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Ultrasound-Enhanced 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Systemic Thrombolysis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DB7053-AF58-407B-8E22-78456C621220}"/>
              </a:ext>
            </a:extLst>
          </p:cNvPr>
          <p:cNvSpPr txBox="1"/>
          <p:nvPr/>
        </p:nvSpPr>
        <p:spPr>
          <a:xfrm>
            <a:off x="611560" y="5292063"/>
            <a:ext cx="389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Sonothrombolysis in Acute Stroke last trials:</a:t>
            </a:r>
            <a:endParaRPr lang="en-US" sz="1800" i="1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Clotbust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-ER, Trust, NOR-SASS 2</a:t>
            </a:r>
          </a:p>
          <a:p>
            <a:pPr algn="l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Mrusmi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 for Acute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Stemi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5B85C355-DDE1-4328-9258-4D3E2CFBE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1628800"/>
            <a:ext cx="4210261" cy="504056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5FD5556-9F0E-43F9-9E5A-F4A27247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484784"/>
            <a:ext cx="4464496" cy="103587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A71E3891-AC2A-470E-816C-794A42A04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41"/>
    </mc:Choice>
    <mc:Fallback>
      <p:transition spd="slow" advTm="33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564</Words>
  <Application>Microsoft Office PowerPoint</Application>
  <PresentationFormat>Presentazione su schermo (4:3)</PresentationFormat>
  <Paragraphs>62</Paragraphs>
  <Slides>9</Slides>
  <Notes>5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AdvOT596495f2</vt:lpstr>
      <vt:lpstr>Arial</vt:lpstr>
      <vt:lpstr>Calibri</vt:lpstr>
      <vt:lpstr>Times New Roman</vt:lpstr>
      <vt:lpstr>Tema di Office</vt:lpstr>
      <vt:lpstr>THROMBI ANALYSIS: FURTHER IN STROKE PATHOPHYSIOLOGY, HAEMODYNAMICS AND POSSIBLE THERAPEUTIC PERSPECTIVE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CONCLUSIONS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INTRACRANIAL ARTERY DISSECTION AND POSSIBLE ALTERNATIVE TREATMENT HYPOTHESIS</dc:title>
  <dc:creator>Fabio</dc:creator>
  <cp:lastModifiedBy>Lenov</cp:lastModifiedBy>
  <cp:revision>39</cp:revision>
  <dcterms:created xsi:type="dcterms:W3CDTF">2021-09-26T10:50:23Z</dcterms:created>
  <dcterms:modified xsi:type="dcterms:W3CDTF">2021-10-01T09:06:52Z</dcterms:modified>
</cp:coreProperties>
</file>